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embeddedFontLst>
    <p:embeddedFont>
      <p:font typeface="Open Sans" pitchFamily="34" charset="0"/>
      <p:regular r:id="rId16"/>
    </p:embeddedFont>
    <p:embeddedFont>
      <p:font typeface="Open Sans" pitchFamily="34" charset="-122"/>
      <p:regular r:id="rId17"/>
    </p:embeddedFont>
    <p:embeddedFont>
      <p:font typeface="Open Sans" pitchFamily="34" charset="-120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  <p:embeddedFont>
      <p:font typeface="Calibri Light" panose="020F0302020204030204" charset="0"/>
      <p:regular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492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figma.com/proto/ydfJnbavV8oPTpYEaPAm69/AAK-Academy?t=4C8wB0b39reukdal-1" TargetMode="Externa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hyperlink" Target="https://github.com/salmansafdarr/SOFTWARE-ENG-PROJECT.g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22721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AAK Academy Management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39784"/>
            <a:ext cx="4536519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endParaRPr lang="en-US" sz="3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02474"/>
            <a:ext cx="824103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Introduction &amp; Purpose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51415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4651415"/>
            <a:ext cx="121920" cy="2810947"/>
          </a:xfrm>
          <a:prstGeom prst="roundRect">
            <a:avLst>
              <a:gd name="adj" fmla="val 78139"/>
            </a:avLst>
          </a:prstGeom>
          <a:solidFill>
            <a:srgbClr val="26A688"/>
          </a:solidFill>
        </p:spPr>
      </p:sp>
      <p:sp>
        <p:nvSpPr>
          <p:cNvPr id="6" name="Text 3"/>
          <p:cNvSpPr/>
          <p:nvPr/>
        </p:nvSpPr>
        <p:spPr>
          <a:xfrm>
            <a:off x="1142524" y="4908709"/>
            <a:ext cx="359033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Automating Manual Tasks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5753457"/>
            <a:ext cx="359033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Reducing manual processes by 70% to enhance operational efficiency across all academy functions.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4651415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186482" y="4651415"/>
            <a:ext cx="121920" cy="2810947"/>
          </a:xfrm>
          <a:prstGeom prst="roundRect">
            <a:avLst>
              <a:gd name="adj" fmla="val 78139"/>
            </a:avLst>
          </a:prstGeom>
          <a:solidFill>
            <a:srgbClr val="26A688"/>
          </a:solidFill>
        </p:spPr>
      </p:sp>
      <p:sp>
        <p:nvSpPr>
          <p:cNvPr id="10" name="Text 7"/>
          <p:cNvSpPr/>
          <p:nvPr/>
        </p:nvSpPr>
        <p:spPr>
          <a:xfrm>
            <a:off x="5565696" y="4908709"/>
            <a:ext cx="359033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Improving Financial Accuracy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565696" y="5753457"/>
            <a:ext cx="359033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Minimizing errors in fee management and financial record-keeping for greater transparency.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651415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609653" y="4651415"/>
            <a:ext cx="121920" cy="2810947"/>
          </a:xfrm>
          <a:prstGeom prst="roundRect">
            <a:avLst>
              <a:gd name="adj" fmla="val 78139"/>
            </a:avLst>
          </a:prstGeom>
          <a:solidFill>
            <a:srgbClr val="26A688"/>
          </a:solidFill>
        </p:spPr>
      </p:sp>
      <p:sp>
        <p:nvSpPr>
          <p:cNvPr id="14" name="Text 11"/>
          <p:cNvSpPr/>
          <p:nvPr/>
        </p:nvSpPr>
        <p:spPr>
          <a:xfrm>
            <a:off x="9988868" y="4908709"/>
            <a:ext cx="318456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24/7 Accessibility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988868" y="5399127"/>
            <a:ext cx="359033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Providing continuous access to academic resources, enrollment, and administrative services for students and staff.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5334"/>
            <a:ext cx="7001589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74275"/>
            <a:ext cx="13042821" cy="2765227"/>
          </a:xfrm>
          <a:prstGeom prst="roundRect">
            <a:avLst>
              <a:gd name="adj" fmla="val 344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681895"/>
            <a:ext cx="4342448" cy="2749987"/>
          </a:xfrm>
          <a:prstGeom prst="roundRect">
            <a:avLst>
              <a:gd name="adj" fmla="val 3464"/>
            </a:avLst>
          </a:prstGeom>
          <a:solidFill>
            <a:srgbClr val="D6F5EE"/>
          </a:solidFill>
        </p:spPr>
      </p:sp>
      <p:sp>
        <p:nvSpPr>
          <p:cNvPr id="6" name="Text 3"/>
          <p:cNvSpPr/>
          <p:nvPr/>
        </p:nvSpPr>
        <p:spPr>
          <a:xfrm>
            <a:off x="1028224" y="4908709"/>
            <a:ext cx="336303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Manual Enrollment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5399127"/>
            <a:ext cx="388881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Inefficient, time-consuming, and prone to human errors, leading to delays and dissatisfaction.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143857" y="4681895"/>
            <a:ext cx="4342567" cy="2749987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9" name="Shape 6"/>
          <p:cNvSpPr/>
          <p:nvPr/>
        </p:nvSpPr>
        <p:spPr>
          <a:xfrm>
            <a:off x="5143857" y="4681895"/>
            <a:ext cx="30480" cy="2749987"/>
          </a:xfrm>
          <a:prstGeom prst="roundRect">
            <a:avLst>
              <a:gd name="adj" fmla="val 312558"/>
            </a:avLst>
          </a:prstGeom>
          <a:solidFill>
            <a:srgbClr val="BCDBD4"/>
          </a:solidFill>
        </p:spPr>
      </p:sp>
      <p:sp>
        <p:nvSpPr>
          <p:cNvPr id="10" name="Text 7"/>
          <p:cNvSpPr/>
          <p:nvPr/>
        </p:nvSpPr>
        <p:spPr>
          <a:xfrm>
            <a:off x="5370671" y="4908709"/>
            <a:ext cx="3888938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Fee Management Challenges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70671" y="5753457"/>
            <a:ext cx="3888938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Difficulties in tracking payments, applying discounts, and generating accurate financial reports.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486424" y="4681895"/>
            <a:ext cx="4342567" cy="2749987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13" name="Shape 10"/>
          <p:cNvSpPr/>
          <p:nvPr/>
        </p:nvSpPr>
        <p:spPr>
          <a:xfrm>
            <a:off x="9486424" y="4681895"/>
            <a:ext cx="30480" cy="2749987"/>
          </a:xfrm>
          <a:prstGeom prst="roundRect">
            <a:avLst>
              <a:gd name="adj" fmla="val 312558"/>
            </a:avLst>
          </a:prstGeom>
          <a:solidFill>
            <a:srgbClr val="BCDBD4"/>
          </a:solidFill>
        </p:spPr>
      </p:sp>
      <p:sp>
        <p:nvSpPr>
          <p:cNvPr id="14" name="Text 11"/>
          <p:cNvSpPr/>
          <p:nvPr/>
        </p:nvSpPr>
        <p:spPr>
          <a:xfrm>
            <a:off x="9713238" y="4908709"/>
            <a:ext cx="3888938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Lack of Academic Transparency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713238" y="5753457"/>
            <a:ext cx="3888938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Limited visibility into student progress, attendance, and assignment submissions for all stakeholders.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7807" y="932021"/>
            <a:ext cx="3913227" cy="489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Core Features</a:t>
            </a:r>
            <a:endParaRPr lang="en-US" sz="3050" dirty="0"/>
          </a:p>
        </p:txBody>
      </p:sp>
      <p:sp>
        <p:nvSpPr>
          <p:cNvPr id="5" name="Text 1"/>
          <p:cNvSpPr/>
          <p:nvPr/>
        </p:nvSpPr>
        <p:spPr>
          <a:xfrm>
            <a:off x="547807" y="2242780"/>
            <a:ext cx="2952869" cy="2444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Role-Based Dashboards</a:t>
            </a:r>
            <a:endParaRPr lang="en-US" sz="1500" dirty="0"/>
          </a:p>
        </p:txBody>
      </p:sp>
      <p:sp>
        <p:nvSpPr>
          <p:cNvPr id="6" name="Text 2"/>
          <p:cNvSpPr/>
          <p:nvPr/>
        </p:nvSpPr>
        <p:spPr>
          <a:xfrm>
            <a:off x="547807" y="2581037"/>
            <a:ext cx="8048387" cy="2505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Tailored interfaces for Students, Teachers, and Administrators with personalized functionalities.</a:t>
            </a:r>
            <a:endParaRPr lang="en-US" sz="1200" dirty="0"/>
          </a:p>
        </p:txBody>
      </p:sp>
      <p:sp>
        <p:nvSpPr>
          <p:cNvPr id="8" name="Text 3"/>
          <p:cNvSpPr/>
          <p:nvPr/>
        </p:nvSpPr>
        <p:spPr>
          <a:xfrm>
            <a:off x="547807" y="3731419"/>
            <a:ext cx="3574613" cy="2444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Automated Discount System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547807" y="4069675"/>
            <a:ext cx="8048387" cy="2505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Automatic application of discounts: 10% for 3 subjects, 20% for 6 subjects.</a:t>
            </a:r>
            <a:endParaRPr lang="en-US" sz="1200" dirty="0"/>
          </a:p>
        </p:txBody>
      </p:sp>
      <p:sp>
        <p:nvSpPr>
          <p:cNvPr id="11" name="Text 5"/>
          <p:cNvSpPr/>
          <p:nvPr/>
        </p:nvSpPr>
        <p:spPr>
          <a:xfrm>
            <a:off x="547807" y="5220057"/>
            <a:ext cx="2684026" cy="2444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Live Class Integration</a:t>
            </a:r>
            <a:endParaRPr lang="en-US" sz="1500" dirty="0"/>
          </a:p>
        </p:txBody>
      </p:sp>
      <p:sp>
        <p:nvSpPr>
          <p:cNvPr id="12" name="Text 6"/>
          <p:cNvSpPr/>
          <p:nvPr/>
        </p:nvSpPr>
        <p:spPr>
          <a:xfrm>
            <a:off x="547807" y="5558314"/>
            <a:ext cx="8048387" cy="2505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 Zoom API integration for live classes and robust attendance tracking.</a:t>
            </a:r>
            <a:endParaRPr lang="en-US" sz="1200" dirty="0"/>
          </a:p>
        </p:txBody>
      </p:sp>
      <p:sp>
        <p:nvSpPr>
          <p:cNvPr id="14" name="Text 7"/>
          <p:cNvSpPr/>
          <p:nvPr/>
        </p:nvSpPr>
        <p:spPr>
          <a:xfrm>
            <a:off x="547807" y="6708696"/>
            <a:ext cx="4017764" cy="2444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Quiz &amp; Assignment Management</a:t>
            </a:r>
            <a:endParaRPr lang="en-US" sz="1500" dirty="0"/>
          </a:p>
        </p:txBody>
      </p:sp>
      <p:sp>
        <p:nvSpPr>
          <p:cNvPr id="15" name="Text 8"/>
          <p:cNvSpPr/>
          <p:nvPr/>
        </p:nvSpPr>
        <p:spPr>
          <a:xfrm>
            <a:off x="547807" y="7046952"/>
            <a:ext cx="8048387" cy="2505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tools for creating, distributing, and grading quizzes and assignments.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08232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Technical Architecture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AAK Academy Management System is built on a robust and scalable web-based architecture, utilizing modern web technologies for a responsive and interactive user experience.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38406"/>
            <a:ext cx="760428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Frontend: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Developed with HTML5, CSS3, and JavaScript for a dynamic and intuitive user interface.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43507"/>
            <a:ext cx="760428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Backend: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Powered by a modular Business Logic Layer, ensuring clear separation of concerns and maintainability.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8607"/>
            <a:ext cx="760428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Database Tier: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Utilizes MySQL for efficient data storage, retrieval, and management.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978485"/>
            <a:ext cx="760428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layered approach facilitates development, enhances security, and allows for future scalability.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9930" y="1047274"/>
            <a:ext cx="6358890" cy="55673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System Design Visuals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109930" y="1871186"/>
            <a:ext cx="7896939" cy="5698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system design provides a clear roadmap for functionality and data flow, emphasizing role-based access and data integrity.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109930" y="2641402"/>
            <a:ext cx="3859411" cy="2323862"/>
          </a:xfrm>
          <a:prstGeom prst="roundRect">
            <a:avLst>
              <a:gd name="adj" fmla="val 322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95668" y="2827139"/>
            <a:ext cx="534472" cy="534472"/>
          </a:xfrm>
          <a:prstGeom prst="roundRect">
            <a:avLst>
              <a:gd name="adj" fmla="val 17106763"/>
            </a:avLst>
          </a:prstGeom>
          <a:solidFill>
            <a:srgbClr val="26A688"/>
          </a:solidFill>
        </p:spPr>
      </p:sp>
      <p:sp>
        <p:nvSpPr>
          <p:cNvPr id="8" name="Text 4"/>
          <p:cNvSpPr/>
          <p:nvPr/>
        </p:nvSpPr>
        <p:spPr>
          <a:xfrm>
            <a:off x="6295668" y="3539728"/>
            <a:ext cx="2567226" cy="2782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Use Case Diagram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295668" y="3924776"/>
            <a:ext cx="3487936" cy="8547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Illustrates interactions between the system and 3 primary actors: Students, Teachers, and Administrators.</a:t>
            </a:r>
            <a:endParaRPr lang="en-US" sz="1400" dirty="0"/>
          </a:p>
        </p:txBody>
      </p:sp>
      <p:sp>
        <p:nvSpPr>
          <p:cNvPr id="10" name="Shape 6"/>
          <p:cNvSpPr/>
          <p:nvPr/>
        </p:nvSpPr>
        <p:spPr>
          <a:xfrm>
            <a:off x="10147459" y="2641402"/>
            <a:ext cx="3859411" cy="2323862"/>
          </a:xfrm>
          <a:prstGeom prst="roundRect">
            <a:avLst>
              <a:gd name="adj" fmla="val 322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10333196" y="2827139"/>
            <a:ext cx="534472" cy="534472"/>
          </a:xfrm>
          <a:prstGeom prst="roundRect">
            <a:avLst>
              <a:gd name="adj" fmla="val 17106763"/>
            </a:avLst>
          </a:prstGeom>
          <a:solidFill>
            <a:srgbClr val="26A688"/>
          </a:solidFill>
        </p:spPr>
      </p:sp>
      <p:sp>
        <p:nvSpPr>
          <p:cNvPr id="13" name="Text 8"/>
          <p:cNvSpPr/>
          <p:nvPr/>
        </p:nvSpPr>
        <p:spPr>
          <a:xfrm>
            <a:off x="10333196" y="3539728"/>
            <a:ext cx="2226945" cy="2782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Class Diagram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10333196" y="3924776"/>
            <a:ext cx="3487936" cy="8547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Details system structure with a foundational User base class for Role-Based Access Control (RBAC).</a:t>
            </a:r>
            <a:endParaRPr lang="en-US" sz="1400" dirty="0"/>
          </a:p>
        </p:txBody>
      </p:sp>
      <p:sp>
        <p:nvSpPr>
          <p:cNvPr id="15" name="Shape 10"/>
          <p:cNvSpPr/>
          <p:nvPr/>
        </p:nvSpPr>
        <p:spPr>
          <a:xfrm>
            <a:off x="6109930" y="5143381"/>
            <a:ext cx="7896939" cy="2038945"/>
          </a:xfrm>
          <a:prstGeom prst="roundRect">
            <a:avLst>
              <a:gd name="adj" fmla="val 3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6" name="Shape 11"/>
          <p:cNvSpPr/>
          <p:nvPr/>
        </p:nvSpPr>
        <p:spPr>
          <a:xfrm>
            <a:off x="6295668" y="5329118"/>
            <a:ext cx="534472" cy="534472"/>
          </a:xfrm>
          <a:prstGeom prst="roundRect">
            <a:avLst>
              <a:gd name="adj" fmla="val 17106763"/>
            </a:avLst>
          </a:prstGeom>
          <a:solidFill>
            <a:srgbClr val="26A688"/>
          </a:solidFill>
        </p:spPr>
      </p:sp>
      <p:sp>
        <p:nvSpPr>
          <p:cNvPr id="18" name="Text 12"/>
          <p:cNvSpPr/>
          <p:nvPr/>
        </p:nvSpPr>
        <p:spPr>
          <a:xfrm>
            <a:off x="6295668" y="6041707"/>
            <a:ext cx="4703683" cy="2782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3-Level Data Flow Diagrams (DFD)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6295668" y="6426756"/>
            <a:ext cx="7525464" cy="5698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Visualizes the flow of information through the system at conceptual, logical, and physical levels.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03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486" y="3123486"/>
            <a:ext cx="5120640" cy="6400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Workflows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486" y="4070747"/>
            <a:ext cx="6477595" cy="81926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273" y="5094803"/>
            <a:ext cx="2960013" cy="3199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Student Workflow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042273" y="5537597"/>
            <a:ext cx="6068020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Registration &amp; Profile Setup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1042273" y="5936933"/>
            <a:ext cx="6068020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Course Enrollment &amp; Subject Selection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042273" y="6336268"/>
            <a:ext cx="6068020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Accessing Study Materials &amp; Live Classes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1042273" y="6735604"/>
            <a:ext cx="6068020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Submitting Quizzes &amp; Assignments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1042273" y="7134939"/>
            <a:ext cx="6068020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Viewing Grades &amp; Progress Reports</a:t>
            </a:r>
            <a:endParaRPr lang="en-US" sz="16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081" y="4070747"/>
            <a:ext cx="6477714" cy="81926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19868" y="5094803"/>
            <a:ext cx="2931795" cy="3199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Teacher Workflow</a:t>
            </a:r>
            <a:endParaRPr lang="en-US" sz="2000" dirty="0"/>
          </a:p>
        </p:txBody>
      </p:sp>
      <p:sp>
        <p:nvSpPr>
          <p:cNvPr id="13" name="Text 8"/>
          <p:cNvSpPr/>
          <p:nvPr/>
        </p:nvSpPr>
        <p:spPr>
          <a:xfrm>
            <a:off x="7519868" y="5537597"/>
            <a:ext cx="6068139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Course Material Upload &amp; Management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7519868" y="5936933"/>
            <a:ext cx="6068139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Creating &amp; Assigning Quizzes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7519868" y="6336268"/>
            <a:ext cx="6068139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Grading Assignments &amp; Providing Feedback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7519868" y="6735604"/>
            <a:ext cx="6068139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Tracking Student Attendance &amp; Performance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7519868" y="7134939"/>
            <a:ext cx="6068139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Conducting Live Classes via Zoom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0445" y="553998"/>
            <a:ext cx="7743111" cy="12506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Non-Functional Requirements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00445" y="2104787"/>
            <a:ext cx="7743111" cy="32015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Ensuring a secure, performant, and accessible platform for all users.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00445" y="2950250"/>
            <a:ext cx="3771543" cy="2428994"/>
          </a:xfrm>
          <a:prstGeom prst="roundRect">
            <a:avLst>
              <a:gd name="adj" fmla="val 4517"/>
            </a:avLst>
          </a:prstGeom>
          <a:solidFill>
            <a:srgbClr val="FFFFFF"/>
          </a:solidFill>
        </p:spPr>
      </p:sp>
      <p:sp>
        <p:nvSpPr>
          <p:cNvPr id="6" name="Shape 3"/>
          <p:cNvSpPr/>
          <p:nvPr/>
        </p:nvSpPr>
        <p:spPr>
          <a:xfrm>
            <a:off x="700445" y="2927390"/>
            <a:ext cx="3771543" cy="91440"/>
          </a:xfrm>
          <a:prstGeom prst="roundRect">
            <a:avLst>
              <a:gd name="adj" fmla="val 91929"/>
            </a:avLst>
          </a:prstGeom>
          <a:solidFill>
            <a:srgbClr val="26A688"/>
          </a:solidFill>
        </p:spPr>
      </p:sp>
      <p:sp>
        <p:nvSpPr>
          <p:cNvPr id="7" name="Shape 4"/>
          <p:cNvSpPr/>
          <p:nvPr/>
        </p:nvSpPr>
        <p:spPr>
          <a:xfrm>
            <a:off x="2286000" y="2650093"/>
            <a:ext cx="600313" cy="600313"/>
          </a:xfrm>
          <a:prstGeom prst="roundRect">
            <a:avLst>
              <a:gd name="adj" fmla="val 152321"/>
            </a:avLst>
          </a:prstGeom>
          <a:solidFill>
            <a:srgbClr val="26A688"/>
          </a:solidFill>
        </p:spPr>
      </p:sp>
      <p:sp>
        <p:nvSpPr>
          <p:cNvPr id="9" name="Text 5"/>
          <p:cNvSpPr/>
          <p:nvPr/>
        </p:nvSpPr>
        <p:spPr>
          <a:xfrm>
            <a:off x="923330" y="3450550"/>
            <a:ext cx="2975848" cy="3126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Enhanced Security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923330" y="3883223"/>
            <a:ext cx="3325773" cy="9604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 passwords secured with bcrypt hashing to protect sensitive information.</a:t>
            </a:r>
            <a:endParaRPr lang="en-US" sz="1550" dirty="0"/>
          </a:p>
        </p:txBody>
      </p:sp>
      <p:sp>
        <p:nvSpPr>
          <p:cNvPr id="11" name="Shape 7"/>
          <p:cNvSpPr/>
          <p:nvPr/>
        </p:nvSpPr>
        <p:spPr>
          <a:xfrm>
            <a:off x="4672013" y="2950250"/>
            <a:ext cx="3771543" cy="2428994"/>
          </a:xfrm>
          <a:prstGeom prst="roundRect">
            <a:avLst>
              <a:gd name="adj" fmla="val 4517"/>
            </a:avLst>
          </a:prstGeom>
          <a:solidFill>
            <a:srgbClr val="FFFFFF"/>
          </a:solidFill>
        </p:spPr>
      </p:sp>
      <p:sp>
        <p:nvSpPr>
          <p:cNvPr id="12" name="Shape 8"/>
          <p:cNvSpPr/>
          <p:nvPr/>
        </p:nvSpPr>
        <p:spPr>
          <a:xfrm>
            <a:off x="4672013" y="2927390"/>
            <a:ext cx="3771543" cy="91440"/>
          </a:xfrm>
          <a:prstGeom prst="roundRect">
            <a:avLst>
              <a:gd name="adj" fmla="val 91929"/>
            </a:avLst>
          </a:prstGeom>
          <a:solidFill>
            <a:srgbClr val="26A688"/>
          </a:solidFill>
        </p:spPr>
      </p:sp>
      <p:sp>
        <p:nvSpPr>
          <p:cNvPr id="13" name="Shape 9"/>
          <p:cNvSpPr/>
          <p:nvPr/>
        </p:nvSpPr>
        <p:spPr>
          <a:xfrm>
            <a:off x="6257568" y="2650093"/>
            <a:ext cx="600313" cy="600313"/>
          </a:xfrm>
          <a:prstGeom prst="roundRect">
            <a:avLst>
              <a:gd name="adj" fmla="val 152321"/>
            </a:avLst>
          </a:prstGeom>
          <a:solidFill>
            <a:srgbClr val="26A688"/>
          </a:solidFill>
        </p:spPr>
      </p:sp>
      <p:sp>
        <p:nvSpPr>
          <p:cNvPr id="15" name="Text 10"/>
          <p:cNvSpPr/>
          <p:nvPr/>
        </p:nvSpPr>
        <p:spPr>
          <a:xfrm>
            <a:off x="4894898" y="3450550"/>
            <a:ext cx="3325773" cy="6253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Optimal Performance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4894898" y="4195882"/>
            <a:ext cx="3325773" cy="9604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Guaranteed page load times of under 3 seconds for a seamless user experience.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700445" y="5879425"/>
            <a:ext cx="7743111" cy="1796177"/>
          </a:xfrm>
          <a:prstGeom prst="roundRect">
            <a:avLst>
              <a:gd name="adj" fmla="val 6109"/>
            </a:avLst>
          </a:prstGeom>
          <a:solidFill>
            <a:srgbClr val="FFFFFF"/>
          </a:solidFill>
        </p:spPr>
      </p:sp>
      <p:sp>
        <p:nvSpPr>
          <p:cNvPr id="18" name="Shape 13"/>
          <p:cNvSpPr/>
          <p:nvPr/>
        </p:nvSpPr>
        <p:spPr>
          <a:xfrm>
            <a:off x="700445" y="5856565"/>
            <a:ext cx="7743111" cy="91440"/>
          </a:xfrm>
          <a:prstGeom prst="roundRect">
            <a:avLst>
              <a:gd name="adj" fmla="val 91929"/>
            </a:avLst>
          </a:prstGeom>
          <a:solidFill>
            <a:srgbClr val="26A688"/>
          </a:solidFill>
        </p:spPr>
      </p:sp>
      <p:sp>
        <p:nvSpPr>
          <p:cNvPr id="19" name="Shape 14"/>
          <p:cNvSpPr/>
          <p:nvPr/>
        </p:nvSpPr>
        <p:spPr>
          <a:xfrm>
            <a:off x="4271843" y="5579269"/>
            <a:ext cx="600313" cy="600313"/>
          </a:xfrm>
          <a:prstGeom prst="roundRect">
            <a:avLst>
              <a:gd name="adj" fmla="val 152321"/>
            </a:avLst>
          </a:prstGeom>
          <a:solidFill>
            <a:srgbClr val="26A688"/>
          </a:solidFill>
        </p:spPr>
      </p:sp>
      <p:sp>
        <p:nvSpPr>
          <p:cNvPr id="21" name="Text 15"/>
          <p:cNvSpPr/>
          <p:nvPr/>
        </p:nvSpPr>
        <p:spPr>
          <a:xfrm>
            <a:off x="923330" y="6379726"/>
            <a:ext cx="4870013" cy="3126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WCAG Accessibility Standards</a:t>
            </a:r>
            <a:endParaRPr lang="en-US" sz="1950" dirty="0"/>
          </a:p>
        </p:txBody>
      </p:sp>
      <p:sp>
        <p:nvSpPr>
          <p:cNvPr id="22" name="Text 16"/>
          <p:cNvSpPr/>
          <p:nvPr/>
        </p:nvSpPr>
        <p:spPr>
          <a:xfrm>
            <a:off x="923330" y="6812399"/>
            <a:ext cx="7297341" cy="6403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Compliance with Web Content Accessibility Guidelines to ensure usability for all.</a:t>
            </a:r>
            <a:endParaRPr lang="en-US" sz="15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43758" y="424577"/>
            <a:ext cx="4409837" cy="4812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Resources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2443758" y="1290757"/>
            <a:ext cx="2229207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GitHub Repository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2443758" y="1685330"/>
            <a:ext cx="4683562" cy="4929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Access our public GitHub repository for full source code, version control, and contribution guidelines.</a:t>
            </a:r>
            <a:endParaRPr lang="en-US" sz="1200" dirty="0"/>
          </a:p>
        </p:txBody>
      </p:sp>
      <p:pic>
        <p:nvPicPr>
          <p:cNvPr id="5" name="Image 0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758" y="2351484"/>
            <a:ext cx="1457563" cy="42350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758" y="2948226"/>
            <a:ext cx="4683562" cy="46835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10701" y="1290757"/>
            <a:ext cx="3422690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Figma Interactive Prototype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7510701" y="1685330"/>
            <a:ext cx="4683562" cy="4929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 the interactive prototype on Figma to experience the user interface and workflows firsthand.</a:t>
            </a:r>
            <a:endParaRPr lang="en-US" sz="1200" dirty="0"/>
          </a:p>
        </p:txBody>
      </p:sp>
      <p:pic>
        <p:nvPicPr>
          <p:cNvPr id="9" name="Image 2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0701" y="2351484"/>
            <a:ext cx="2130623" cy="42350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0701" y="2948226"/>
            <a:ext cx="4683562" cy="46835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3388</Words>
  <Application>WPS Presentation</Application>
  <PresentationFormat>Custom</PresentationFormat>
  <Paragraphs>128</Paragraphs>
  <Slides>9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5" baseType="lpstr">
      <vt:lpstr>Arial</vt:lpstr>
      <vt:lpstr>SimSun</vt:lpstr>
      <vt:lpstr>Wingdings</vt:lpstr>
      <vt:lpstr>Unbounded Bold</vt:lpstr>
      <vt:lpstr>Segoe Print</vt:lpstr>
      <vt:lpstr>Unbounded Bold</vt:lpstr>
      <vt:lpstr>Unbounded Bold</vt:lpstr>
      <vt:lpstr>Open Sans</vt:lpstr>
      <vt:lpstr>Open Sans</vt:lpstr>
      <vt:lpstr>Open Sans</vt:lpstr>
      <vt:lpstr>Calibri</vt:lpstr>
      <vt:lpstr>Microsoft YaHei</vt:lpstr>
      <vt:lpstr>Arial Unicode MS</vt:lpstr>
      <vt:lpstr>Calibri Light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PMYLS</cp:lastModifiedBy>
  <cp:revision>3</cp:revision>
  <dcterms:created xsi:type="dcterms:W3CDTF">2026-01-18T20:00:00Z</dcterms:created>
  <dcterms:modified xsi:type="dcterms:W3CDTF">2026-01-21T18:31:32Z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4D3F39FA6D8E41288C37F3C42F6E8900_12</vt:lpwstr>
  </property>
  <property fmtid="{D5CDD505-2E9C-101B-9397-08002B2CF9AE}" pid="3" name="KSOProductBuildVer">
    <vt:lpwstr>1033-12.2.0.23196</vt:lpwstr>
  </property>
</Properties>
</file>